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8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5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3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5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3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48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6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55B36-A8DB-8B47-AE92-91165D084526}" type="datetimeFigureOut">
              <a:rPr lang="en-US" smtClean="0"/>
              <a:t>02/10/15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BB513-F038-2143-8DE7-2B2CFECC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4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105"/>
            <a:ext cx="7772400" cy="983866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Untangling Celtic Knots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83558"/>
            <a:ext cx="6400800" cy="168151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Imogen Isabella Morris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4</a:t>
            </a:r>
            <a:r>
              <a:rPr lang="en-US" baseline="30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th</a:t>
            </a:r>
            <a:r>
              <a:rPr lang="en-US" dirty="0" smtClean="0">
                <a:solidFill>
                  <a:schemeClr val="tx1"/>
                </a:solidFill>
                <a:latin typeface="Times New Roman"/>
                <a:cs typeface="Times New Roman"/>
              </a:rPr>
              <a:t> October 2015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circleceltickn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174" y="1899186"/>
            <a:ext cx="2754379" cy="23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How do we </a:t>
            </a:r>
            <a:r>
              <a:rPr lang="en-US" dirty="0" err="1" smtClean="0">
                <a:latin typeface="Times New Roman"/>
                <a:cs typeface="Times New Roman"/>
              </a:rPr>
              <a:t>recognise</a:t>
            </a:r>
            <a:r>
              <a:rPr lang="en-US" dirty="0" smtClean="0">
                <a:latin typeface="Times New Roman"/>
                <a:cs typeface="Times New Roman"/>
              </a:rPr>
              <a:t> Celtic plaits?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50723"/>
            <a:ext cx="8229600" cy="2343392"/>
          </a:xfrm>
        </p:spPr>
        <p:txBody>
          <a:bodyPr>
            <a:normAutofit/>
          </a:bodyPr>
          <a:lstStyle/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Alexander polynomial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Seifert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Surface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50723"/>
            <a:ext cx="8229600" cy="2343392"/>
          </a:xfrm>
        </p:spPr>
        <p:txBody>
          <a:bodyPr>
            <a:normAutofit fontScale="85000" lnSpcReduction="20000"/>
          </a:bodyPr>
          <a:lstStyle/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Seifert’s algorithm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Bands (demonstration)</a:t>
            </a:r>
          </a:p>
          <a:p>
            <a:pPr lvl="3">
              <a:buFont typeface="Arial"/>
              <a:buChar char="•"/>
            </a:pPr>
            <a:r>
              <a:rPr lang="en-US" sz="3600" dirty="0" err="1" smtClean="0">
                <a:latin typeface="Times New Roman"/>
                <a:cs typeface="Times New Roman"/>
              </a:rPr>
              <a:t>Orientable</a:t>
            </a:r>
            <a:r>
              <a:rPr lang="en-US" sz="3600" dirty="0" smtClean="0">
                <a:latin typeface="Times New Roman"/>
                <a:cs typeface="Times New Roman"/>
              </a:rPr>
              <a:t> surface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Seifert view </a:t>
            </a:r>
            <a:r>
              <a:rPr lang="en-US" sz="2400" dirty="0" smtClean="0">
                <a:latin typeface="Times New Roman"/>
                <a:cs typeface="Times New Roman"/>
              </a:rPr>
              <a:t>(created by </a:t>
            </a:r>
            <a:r>
              <a:rPr lang="en-US" sz="2400" dirty="0" err="1" smtClean="0">
                <a:latin typeface="Times New Roman"/>
                <a:cs typeface="Times New Roman"/>
              </a:rPr>
              <a:t>Jarke</a:t>
            </a:r>
            <a:r>
              <a:rPr lang="en-US" sz="2400" dirty="0" smtClean="0">
                <a:latin typeface="Times New Roman"/>
                <a:cs typeface="Times New Roman"/>
              </a:rPr>
              <a:t> J. van </a:t>
            </a:r>
            <a:r>
              <a:rPr lang="en-US" sz="2400" dirty="0" err="1" smtClean="0">
                <a:latin typeface="Times New Roman"/>
                <a:cs typeface="Times New Roman"/>
              </a:rPr>
              <a:t>Wijk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err="1" smtClean="0">
                <a:latin typeface="Times New Roman"/>
                <a:cs typeface="Times New Roman"/>
              </a:rPr>
              <a:t>Technische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Universiteit</a:t>
            </a:r>
            <a:r>
              <a:rPr lang="en-US" sz="2400" dirty="0" smtClean="0">
                <a:latin typeface="Times New Roman"/>
                <a:cs typeface="Times New Roman"/>
              </a:rPr>
              <a:t> Eindhoven)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3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Surface of Celtic Plaits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eifsurfnx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71" r="-69071"/>
          <a:stretch>
            <a:fillRect/>
          </a:stretch>
        </p:blipFill>
        <p:spPr>
          <a:xfrm>
            <a:off x="-2450324" y="1681519"/>
            <a:ext cx="13950748" cy="4257460"/>
          </a:xfrm>
        </p:spPr>
      </p:pic>
    </p:spTree>
    <p:extLst>
      <p:ext uri="{BB962C8B-B14F-4D97-AF65-F5344CB8AC3E}">
        <p14:creationId xmlns:p14="http://schemas.microsoft.com/office/powerpoint/2010/main" val="12587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50723"/>
            <a:ext cx="8229600" cy="1824626"/>
          </a:xfrm>
        </p:spPr>
        <p:txBody>
          <a:bodyPr/>
          <a:lstStyle/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Closed curves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Linking numbers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4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Closed Curves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closedcurvesnxmzoo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66" r="-16066"/>
          <a:stretch>
            <a:fillRect/>
          </a:stretch>
        </p:blipFill>
        <p:spPr>
          <a:xfrm>
            <a:off x="457200" y="19050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03479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Linking Numbers (1)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 descr="type1-typ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96" b="-8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15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Linking Numbers (2)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Content Placeholder 7" descr="l1l2_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7" b="-160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839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Linking Numbers (3)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type2-w-itsel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1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24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Matrix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15-10-01 at 11.46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60" b="-64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014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Matrix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Content Placeholder 4" descr="Screen Shot 2015-10-01 at 11.47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79" b="-5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20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Celtic knots at Townsend, Lake District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Content Placeholder 5" descr="20150902_13121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42443"/>
          <a:stretch/>
        </p:blipFill>
        <p:spPr/>
      </p:pic>
      <p:pic>
        <p:nvPicPr>
          <p:cNvPr id="7" name="Picture 6" descr="20150902_1312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3" y="1600200"/>
            <a:ext cx="3493556" cy="465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Seifert Matrix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Screen Shot 2015-10-01 at 11.50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42" b="-204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953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Alexander Polynomial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Alexander Polynomial from Seifert Matrix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Alexander Polynomial of 7 </a:t>
            </a:r>
            <a:r>
              <a:rPr lang="en-US" smtClean="0">
                <a:latin typeface="Times New Roman"/>
                <a:cs typeface="Times New Roman"/>
              </a:rPr>
              <a:t>4 knot.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172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Celtic Knots in Edinburgh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Content Placeholder 5" descr="IMG_277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-1993124" y="1600200"/>
            <a:ext cx="8229600" cy="4525963"/>
          </a:xfrm>
        </p:spPr>
      </p:pic>
      <p:pic>
        <p:nvPicPr>
          <p:cNvPr id="7" name="Picture 6" descr="mathshubkn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6" y="2141060"/>
            <a:ext cx="5020258" cy="32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Mathematical </a:t>
            </a:r>
            <a:r>
              <a:rPr lang="en-US" dirty="0" smtClean="0">
                <a:latin typeface="Times New Roman"/>
                <a:cs typeface="Times New Roman"/>
              </a:rPr>
              <a:t>knots (and links)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celticbelt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18170" y="201004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6659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celticbelt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1" b="71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294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elticbelt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1" b="101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275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elticbelt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6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097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Definition of a Celtic Plait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055" y="2611719"/>
            <a:ext cx="8382745" cy="2736939"/>
          </a:xfrm>
        </p:spPr>
        <p:txBody>
          <a:bodyPr>
            <a:normAutofit/>
          </a:bodyPr>
          <a:lstStyle/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Subset of Celtic knots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Can be drawn on a grid</a:t>
            </a:r>
          </a:p>
          <a:p>
            <a:pPr lvl="3">
              <a:buFont typeface="Arial"/>
              <a:buChar char="•"/>
            </a:pPr>
            <a:r>
              <a:rPr lang="en-US" sz="3600" dirty="0" smtClean="0">
                <a:latin typeface="Times New Roman"/>
                <a:cs typeface="Times New Roman"/>
              </a:rPr>
              <a:t>Alternating</a:t>
            </a:r>
          </a:p>
          <a:p>
            <a:pPr lvl="3">
              <a:buFont typeface="Arial"/>
              <a:buChar char="•"/>
            </a:pPr>
            <a:r>
              <a:rPr lang="en-US" sz="3600" dirty="0" err="1" smtClean="0">
                <a:latin typeface="Times New Roman"/>
                <a:cs typeface="Times New Roman"/>
              </a:rPr>
              <a:t>Matlab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smtClean="0">
                <a:latin typeface="Times New Roman"/>
                <a:cs typeface="Times New Roman"/>
              </a:rPr>
              <a:t>program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565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 Celtic Plait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plaitnx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76" r="-14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645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132</Words>
  <Application>Microsoft Macintosh PowerPoint</Application>
  <PresentationFormat>On-screen Show (4:3)</PresentationFormat>
  <Paragraphs>36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Untangling Celtic Knots</vt:lpstr>
      <vt:lpstr>Celtic knots at Townsend, Lake District</vt:lpstr>
      <vt:lpstr>Celtic Knots in Edinburgh</vt:lpstr>
      <vt:lpstr>Mathematical knots (and links)</vt:lpstr>
      <vt:lpstr> </vt:lpstr>
      <vt:lpstr>PowerPoint Presentation</vt:lpstr>
      <vt:lpstr>PowerPoint Presentation</vt:lpstr>
      <vt:lpstr>Definition of a Celtic Plait</vt:lpstr>
      <vt:lpstr> Celtic Plait</vt:lpstr>
      <vt:lpstr>How do we recognise Celtic plaits?</vt:lpstr>
      <vt:lpstr>Seifert Surface</vt:lpstr>
      <vt:lpstr>Seifert Surface of Celtic Plaits</vt:lpstr>
      <vt:lpstr>Seifert Matrix</vt:lpstr>
      <vt:lpstr>Closed Curves</vt:lpstr>
      <vt:lpstr>Linking Numbers (1)</vt:lpstr>
      <vt:lpstr>Linking Numbers (2)</vt:lpstr>
      <vt:lpstr>Linking Numbers (3)</vt:lpstr>
      <vt:lpstr>Seifert Matrix</vt:lpstr>
      <vt:lpstr>Seifert Matrix</vt:lpstr>
      <vt:lpstr>Seifert Matrix</vt:lpstr>
      <vt:lpstr>Alexander Polynomial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Untangling Celtic Knots</dc:title>
  <dc:creator>i</dc:creator>
  <cp:lastModifiedBy>i</cp:lastModifiedBy>
  <cp:revision>18</cp:revision>
  <dcterms:created xsi:type="dcterms:W3CDTF">2015-10-01T09:21:08Z</dcterms:created>
  <dcterms:modified xsi:type="dcterms:W3CDTF">2015-10-02T12:21:45Z</dcterms:modified>
</cp:coreProperties>
</file>